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6"/>
  </p:notesMasterIdLst>
  <p:sldIdLst>
    <p:sldId id="260" r:id="rId2"/>
    <p:sldId id="263" r:id="rId3"/>
    <p:sldId id="264" r:id="rId4"/>
    <p:sldId id="26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4D5187-563F-49DC-94B2-463324C20ABE}" v="630" dt="2021-02-22T18:59:30.5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9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6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2AC324-6AC3-4285-839D-3B919A528D55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4EF4A2-038E-4506-A6B4-6D4BBC948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703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4EF4A2-038E-4506-A6B4-6D4BBC94852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8065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4EF4A2-038E-4506-A6B4-6D4BBC94852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518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078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732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87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0482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477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971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138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3818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713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3915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42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651FF-2CF7-4F3C-B37A-2C3B449CFE76}" type="datetimeFigureOut">
              <a:rPr lang="ko-KR" altLang="en-US" smtClean="0"/>
              <a:t>2021-02-27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DA0FD-9E86-4471-AEFA-4A8F7256E8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9188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57713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252A02C-FF63-4C61-9D7B-1B7F5AA7B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4100">
                <a:solidFill>
                  <a:srgbClr val="FFFFFF"/>
                </a:solidFill>
              </a:rPr>
              <a:t>ICPC(International Collegiate Programming Contest)</a:t>
            </a:r>
          </a:p>
        </p:txBody>
      </p:sp>
      <p:pic>
        <p:nvPicPr>
          <p:cNvPr id="4" name="Picture 2" descr="과기부, 대학생 프로그래밍 경시대회 개최">
            <a:extLst>
              <a:ext uri="{FF2B5EF4-FFF2-40B4-BE49-F238E27FC236}">
                <a16:creationId xmlns:a16="http://schemas.microsoft.com/office/drawing/2014/main" id="{B60BBB81-0A99-4F14-A6F5-9AEC73FD8147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/>
          <a:srcRect t="6535" r="1" b="6537"/>
          <a:stretch/>
        </p:blipFill>
        <p:spPr>
          <a:xfrm>
            <a:off x="327547" y="2454903"/>
            <a:ext cx="7058306" cy="4080254"/>
          </a:xfrm>
          <a:prstGeom prst="rect">
            <a:avLst/>
          </a:prstGeom>
          <a:noFill/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04EA43-D36D-4ABB-A33B-24209D336F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sz="2000">
                <a:solidFill>
                  <a:srgbClr val="FFFFFF"/>
                </a:solidFill>
              </a:rPr>
              <a:t>매년 전세계 대학생들이 참가하여 실력을 겨루는 프로그래밍 대회</a:t>
            </a:r>
            <a:endParaRPr lang="en-US" altLang="ko-KR" sz="2000">
              <a:solidFill>
                <a:srgbClr val="FFFFFF"/>
              </a:solidFill>
            </a:endParaRPr>
          </a:p>
          <a:p>
            <a:pPr latinLnBrk="0"/>
            <a:endParaRPr lang="en-US" altLang="ko-KR" sz="2000">
              <a:solidFill>
                <a:srgbClr val="FFFFFF"/>
              </a:solidFill>
            </a:endParaRPr>
          </a:p>
          <a:p>
            <a:pPr latinLnBrk="0"/>
            <a:r>
              <a:rPr lang="en-US" altLang="ko-KR" sz="2000">
                <a:solidFill>
                  <a:srgbClr val="FFFFFF"/>
                </a:solidFill>
              </a:rPr>
              <a:t>3</a:t>
            </a:r>
            <a:r>
              <a:rPr lang="ko-KR" altLang="en-US" sz="2000">
                <a:solidFill>
                  <a:srgbClr val="FFFFFF"/>
                </a:solidFill>
              </a:rPr>
              <a:t>명이 </a:t>
            </a:r>
            <a:r>
              <a:rPr lang="en-US" altLang="ko-KR" sz="2000">
                <a:solidFill>
                  <a:srgbClr val="FFFFFF"/>
                </a:solidFill>
              </a:rPr>
              <a:t>1</a:t>
            </a:r>
            <a:r>
              <a:rPr lang="ko-KR" altLang="en-US" sz="2000">
                <a:solidFill>
                  <a:srgbClr val="FFFFFF"/>
                </a:solidFill>
              </a:rPr>
              <a:t>팀이 되어</a:t>
            </a:r>
            <a:br>
              <a:rPr lang="en-US" altLang="ko-KR" sz="2000">
                <a:solidFill>
                  <a:srgbClr val="FFFFFF"/>
                </a:solidFill>
              </a:rPr>
            </a:br>
            <a:r>
              <a:rPr lang="en-US" altLang="ko-KR" sz="2000">
                <a:solidFill>
                  <a:srgbClr val="FFFFFF"/>
                </a:solidFill>
              </a:rPr>
              <a:t>5</a:t>
            </a:r>
            <a:r>
              <a:rPr lang="ko-KR" altLang="en-US" sz="2000">
                <a:solidFill>
                  <a:srgbClr val="FFFFFF"/>
                </a:solidFill>
              </a:rPr>
              <a:t>시간 동안 </a:t>
            </a:r>
            <a:r>
              <a:rPr lang="en-US" altLang="ko-KR" sz="2000">
                <a:solidFill>
                  <a:srgbClr val="FFFFFF"/>
                </a:solidFill>
              </a:rPr>
              <a:t>11~13</a:t>
            </a:r>
            <a:r>
              <a:rPr lang="ko-KR" altLang="en-US" sz="2000">
                <a:solidFill>
                  <a:srgbClr val="FFFFFF"/>
                </a:solidFill>
              </a:rPr>
              <a:t>개의 프로그래밍 문제 해결</a:t>
            </a:r>
            <a:endParaRPr lang="en-US" altLang="ko-KR" sz="2000">
              <a:solidFill>
                <a:srgbClr val="FFFFFF"/>
              </a:solidFill>
            </a:endParaRPr>
          </a:p>
          <a:p>
            <a:pPr latinLnBrk="0"/>
            <a:endParaRPr lang="en-US" altLang="ko-KR" sz="2000">
              <a:solidFill>
                <a:srgbClr val="FFFFFF"/>
              </a:solidFill>
            </a:endParaRPr>
          </a:p>
          <a:p>
            <a:pPr latinLnBrk="0"/>
            <a:r>
              <a:rPr lang="ko-KR" altLang="en-US" sz="2000">
                <a:solidFill>
                  <a:srgbClr val="FFFFFF"/>
                </a:solidFill>
              </a:rPr>
              <a:t>한국 지역본선에서는</a:t>
            </a:r>
            <a:br>
              <a:rPr lang="en-US" altLang="ko-KR" sz="2000">
                <a:solidFill>
                  <a:srgbClr val="FFFFFF"/>
                </a:solidFill>
              </a:rPr>
            </a:br>
            <a:r>
              <a:rPr lang="ko-KR" altLang="en-US" sz="2000">
                <a:solidFill>
                  <a:srgbClr val="FFFFFF"/>
                </a:solidFill>
              </a:rPr>
              <a:t>서울대</a:t>
            </a:r>
            <a:r>
              <a:rPr lang="en-US" altLang="ko-KR" sz="2000">
                <a:solidFill>
                  <a:srgbClr val="FFFFFF"/>
                </a:solidFill>
              </a:rPr>
              <a:t>, KAIST, </a:t>
            </a:r>
            <a:r>
              <a:rPr lang="ko-KR" altLang="en-US" sz="2000">
                <a:solidFill>
                  <a:srgbClr val="FFFFFF"/>
                </a:solidFill>
              </a:rPr>
              <a:t>고려대 등의 대학이 상위권 차지</a:t>
            </a:r>
            <a:endParaRPr lang="en-US" altLang="ko-KR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22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13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763C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43FEBD2-7A78-4FB3-A3DB-364B02633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 altLang="ko-KR">
                <a:solidFill>
                  <a:srgbClr val="FFFFFF"/>
                </a:solidFill>
              </a:rPr>
              <a:t>ICPC</a:t>
            </a:r>
            <a:r>
              <a:rPr lang="ko-KR" altLang="en-US">
                <a:solidFill>
                  <a:srgbClr val="FFFFFF"/>
                </a:solidFill>
              </a:rPr>
              <a:t> 문제 예시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12E74E5-4563-4812-ABAB-8F3B0C75F2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16148"/>
          <a:stretch/>
        </p:blipFill>
        <p:spPr>
          <a:xfrm>
            <a:off x="327546" y="2454903"/>
            <a:ext cx="3442801" cy="408025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D233DFE-AE7B-4F6F-BF9B-A67414629F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3" b="16148"/>
          <a:stretch/>
        </p:blipFill>
        <p:spPr>
          <a:xfrm>
            <a:off x="3942260" y="2454901"/>
            <a:ext cx="3442803" cy="4080255"/>
          </a:xfrm>
          <a:prstGeom prst="rect">
            <a:avLst/>
          </a:prstGeom>
        </p:spPr>
      </p:pic>
      <p:sp>
        <p:nvSpPr>
          <p:cNvPr id="44" name="Rectangle 15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Content Placeholder 10">
            <a:extLst>
              <a:ext uri="{FF2B5EF4-FFF2-40B4-BE49-F238E27FC236}">
                <a16:creationId xmlns:a16="http://schemas.microsoft.com/office/drawing/2014/main" id="{FADBE9A9-3FC1-4E15-B65C-8290756A2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7973" y="763523"/>
            <a:ext cx="3511296" cy="5330952"/>
          </a:xfrm>
        </p:spPr>
        <p:txBody>
          <a:bodyPr anchor="ctr">
            <a:normAutofit/>
          </a:bodyPr>
          <a:lstStyle/>
          <a:p>
            <a:r>
              <a:rPr lang="ko-KR" altLang="en-US" sz="2000">
                <a:solidFill>
                  <a:srgbClr val="FFFFFF"/>
                </a:solidFill>
              </a:rPr>
              <a:t>각 문제에서는 요구사항</a:t>
            </a:r>
            <a:r>
              <a:rPr lang="en-US" altLang="ko-KR" sz="2000">
                <a:solidFill>
                  <a:srgbClr val="FFFFFF"/>
                </a:solidFill>
              </a:rPr>
              <a:t>, </a:t>
            </a:r>
            <a:br>
              <a:rPr lang="en-US" altLang="ko-KR" sz="2000">
                <a:solidFill>
                  <a:srgbClr val="FFFFFF"/>
                </a:solidFill>
              </a:rPr>
            </a:br>
            <a:r>
              <a:rPr lang="ko-KR" altLang="en-US" sz="2000">
                <a:solidFill>
                  <a:srgbClr val="FFFFFF"/>
                </a:solidFill>
              </a:rPr>
              <a:t>입출력 양식</a:t>
            </a:r>
            <a:r>
              <a:rPr lang="en-US" altLang="ko-KR" sz="2000">
                <a:solidFill>
                  <a:srgbClr val="FFFFFF"/>
                </a:solidFill>
              </a:rPr>
              <a:t>, </a:t>
            </a:r>
            <a:r>
              <a:rPr lang="ko-KR" altLang="en-US" sz="2000">
                <a:solidFill>
                  <a:srgbClr val="FFFFFF"/>
                </a:solidFill>
              </a:rPr>
              <a:t>시간 제한이 </a:t>
            </a:r>
            <a:br>
              <a:rPr lang="en-US" altLang="ko-KR" sz="2000">
                <a:solidFill>
                  <a:srgbClr val="FFFFFF"/>
                </a:solidFill>
              </a:rPr>
            </a:br>
            <a:r>
              <a:rPr lang="ko-KR" altLang="en-US" sz="2000">
                <a:solidFill>
                  <a:srgbClr val="FFFFFF"/>
                </a:solidFill>
              </a:rPr>
              <a:t>주어짐</a:t>
            </a:r>
            <a:endParaRPr lang="en-US" altLang="ko-KR" sz="2000">
              <a:solidFill>
                <a:srgbClr val="FFFFFF"/>
              </a:solidFill>
            </a:endParaRPr>
          </a:p>
          <a:p>
            <a:endParaRPr lang="en-US" altLang="ko-KR" sz="2000">
              <a:solidFill>
                <a:srgbClr val="FFFFFF"/>
              </a:solidFill>
            </a:endParaRPr>
          </a:p>
          <a:p>
            <a:r>
              <a:rPr lang="ko-KR" altLang="en-US" sz="2000">
                <a:solidFill>
                  <a:srgbClr val="FFFFFF"/>
                </a:solidFill>
              </a:rPr>
              <a:t>문제를 해결하는 코드를 </a:t>
            </a:r>
            <a:br>
              <a:rPr lang="en-US" altLang="ko-KR" sz="2000">
                <a:solidFill>
                  <a:srgbClr val="FFFFFF"/>
                </a:solidFill>
              </a:rPr>
            </a:br>
            <a:r>
              <a:rPr lang="ko-KR" altLang="en-US" sz="2000">
                <a:solidFill>
                  <a:srgbClr val="FFFFFF"/>
                </a:solidFill>
              </a:rPr>
              <a:t>작성하여 제출하면 준비된 테스트 데이터들을 이용하여 검증</a:t>
            </a:r>
            <a:endParaRPr lang="en-US" altLang="ko-KR" sz="2000">
              <a:solidFill>
                <a:srgbClr val="FFFFFF"/>
              </a:solidFill>
            </a:endParaRPr>
          </a:p>
          <a:p>
            <a:endParaRPr lang="en-US" sz="2000">
              <a:solidFill>
                <a:srgbClr val="FFFFFF"/>
              </a:solidFill>
            </a:endParaRPr>
          </a:p>
          <a:p>
            <a:r>
              <a:rPr lang="ko-KR" altLang="en-US" sz="2000">
                <a:solidFill>
                  <a:srgbClr val="FFFFFF"/>
                </a:solidFill>
              </a:rPr>
              <a:t>모든 테스트 데이터들에 </a:t>
            </a:r>
            <a:br>
              <a:rPr lang="en-US" altLang="ko-KR" sz="2000">
                <a:solidFill>
                  <a:srgbClr val="FFFFFF"/>
                </a:solidFill>
              </a:rPr>
            </a:br>
            <a:r>
              <a:rPr lang="ko-KR" altLang="en-US" sz="2000">
                <a:solidFill>
                  <a:srgbClr val="FFFFFF"/>
                </a:solidFill>
              </a:rPr>
              <a:t>대해 결과가 정확하고 시간제한을 초과하지 않는 경우 정답으로 인정</a:t>
            </a: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804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: Shape 2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Freeform: Shape 2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3488EA2-1685-4CEF-AA1B-03C8F9F8A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12489"/>
            <a:ext cx="2871095" cy="2127124"/>
          </a:xfrm>
        </p:spPr>
        <p:txBody>
          <a:bodyPr anchor="t">
            <a:normAutofit/>
          </a:bodyPr>
          <a:lstStyle/>
          <a:p>
            <a:r>
              <a:rPr lang="ko-KR" altLang="en-US" sz="3600">
                <a:solidFill>
                  <a:schemeClr val="bg1"/>
                </a:solidFill>
              </a:rPr>
              <a:t>목표 및</a:t>
            </a:r>
            <a:br>
              <a:rPr lang="en-US" altLang="ko-KR" sz="3600">
                <a:solidFill>
                  <a:schemeClr val="bg1"/>
                </a:solidFill>
              </a:rPr>
            </a:br>
            <a:r>
              <a:rPr lang="ko-KR" altLang="en-US" sz="3600">
                <a:solidFill>
                  <a:schemeClr val="bg1"/>
                </a:solidFill>
              </a:rPr>
              <a:t>활동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EA3D92-A253-4BDF-98DB-92F9B3526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98993" y="3158560"/>
            <a:ext cx="2926080" cy="17269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400"/>
              <a:t>프로그래밍 기초반</a:t>
            </a:r>
            <a:endParaRPr lang="en-US" altLang="ko-KR" sz="2400"/>
          </a:p>
          <a:p>
            <a:r>
              <a:rPr lang="en-US" altLang="ko-KR" sz="1600"/>
              <a:t>Python </a:t>
            </a:r>
            <a:r>
              <a:rPr lang="ko-KR" altLang="en-US" sz="1600"/>
              <a:t>문법 학습</a:t>
            </a:r>
            <a:endParaRPr lang="en-US" altLang="ko-KR" sz="1600"/>
          </a:p>
          <a:p>
            <a:r>
              <a:rPr lang="ko-KR" altLang="en-US" sz="1600"/>
              <a:t>기초 알고리즘 학습 및 </a:t>
            </a:r>
            <a:br>
              <a:rPr lang="en-US" altLang="ko-KR" sz="1600"/>
            </a:br>
            <a:r>
              <a:rPr lang="ko-KR" altLang="en-US" sz="1600"/>
              <a:t>문제 해결</a:t>
            </a:r>
            <a:endParaRPr lang="en-US" altLang="ko-KR" sz="160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229C9D1-A2C8-48AF-9568-6D95E83D3F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799946" y="3158560"/>
            <a:ext cx="2969688" cy="17269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/>
              <a:t>ICPC </a:t>
            </a:r>
            <a:r>
              <a:rPr lang="ko-KR" altLang="en-US" sz="2400"/>
              <a:t>준비반</a:t>
            </a:r>
            <a:endParaRPr lang="en-US" altLang="ko-KR" sz="2400"/>
          </a:p>
          <a:p>
            <a:r>
              <a:rPr lang="en-US" altLang="ko-KR" sz="1600"/>
              <a:t>C++ </a:t>
            </a:r>
            <a:r>
              <a:rPr lang="ko-KR" altLang="en-US" sz="1600"/>
              <a:t>문법 학습</a:t>
            </a:r>
            <a:endParaRPr lang="en-US" altLang="ko-KR" sz="1600"/>
          </a:p>
          <a:p>
            <a:r>
              <a:rPr lang="ko-KR" altLang="en-US" sz="1600"/>
              <a:t>고급 자료구조</a:t>
            </a:r>
            <a:r>
              <a:rPr lang="en-US" altLang="ko-KR" sz="1600"/>
              <a:t>, </a:t>
            </a:r>
            <a:r>
              <a:rPr lang="ko-KR" altLang="en-US" sz="1600"/>
              <a:t>알고리즘 </a:t>
            </a:r>
            <a:br>
              <a:rPr lang="en-US" altLang="ko-KR" sz="1600"/>
            </a:br>
            <a:r>
              <a:rPr lang="ko-KR" altLang="en-US" sz="1600"/>
              <a:t>학습 및 문제 해결</a:t>
            </a:r>
            <a:endParaRPr lang="en-US" altLang="ko-KR" sz="1600"/>
          </a:p>
        </p:txBody>
      </p:sp>
      <p:graphicFrame>
        <p:nvGraphicFramePr>
          <p:cNvPr id="27" name="표 4">
            <a:extLst>
              <a:ext uri="{FF2B5EF4-FFF2-40B4-BE49-F238E27FC236}">
                <a16:creationId xmlns:a16="http://schemas.microsoft.com/office/drawing/2014/main" id="{E12E008B-2ACA-4DBC-A5E0-58D126323F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7182750"/>
              </p:ext>
            </p:extLst>
          </p:nvPr>
        </p:nvGraphicFramePr>
        <p:xfrm>
          <a:off x="4929796" y="4860615"/>
          <a:ext cx="6727482" cy="9829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47498">
                  <a:extLst>
                    <a:ext uri="{9D8B030D-6E8A-4147-A177-3AD203B41FA5}">
                      <a16:colId xmlns:a16="http://schemas.microsoft.com/office/drawing/2014/main" val="2163777129"/>
                    </a:ext>
                  </a:extLst>
                </a:gridCol>
                <a:gridCol w="747498">
                  <a:extLst>
                    <a:ext uri="{9D8B030D-6E8A-4147-A177-3AD203B41FA5}">
                      <a16:colId xmlns:a16="http://schemas.microsoft.com/office/drawing/2014/main" val="2486114151"/>
                    </a:ext>
                  </a:extLst>
                </a:gridCol>
                <a:gridCol w="747498">
                  <a:extLst>
                    <a:ext uri="{9D8B030D-6E8A-4147-A177-3AD203B41FA5}">
                      <a16:colId xmlns:a16="http://schemas.microsoft.com/office/drawing/2014/main" val="3848972367"/>
                    </a:ext>
                  </a:extLst>
                </a:gridCol>
                <a:gridCol w="747498">
                  <a:extLst>
                    <a:ext uri="{9D8B030D-6E8A-4147-A177-3AD203B41FA5}">
                      <a16:colId xmlns:a16="http://schemas.microsoft.com/office/drawing/2014/main" val="3663769985"/>
                    </a:ext>
                  </a:extLst>
                </a:gridCol>
                <a:gridCol w="747498">
                  <a:extLst>
                    <a:ext uri="{9D8B030D-6E8A-4147-A177-3AD203B41FA5}">
                      <a16:colId xmlns:a16="http://schemas.microsoft.com/office/drawing/2014/main" val="684480765"/>
                    </a:ext>
                  </a:extLst>
                </a:gridCol>
                <a:gridCol w="747498">
                  <a:extLst>
                    <a:ext uri="{9D8B030D-6E8A-4147-A177-3AD203B41FA5}">
                      <a16:colId xmlns:a16="http://schemas.microsoft.com/office/drawing/2014/main" val="3173269275"/>
                    </a:ext>
                  </a:extLst>
                </a:gridCol>
                <a:gridCol w="747498">
                  <a:extLst>
                    <a:ext uri="{9D8B030D-6E8A-4147-A177-3AD203B41FA5}">
                      <a16:colId xmlns:a16="http://schemas.microsoft.com/office/drawing/2014/main" val="3299326530"/>
                    </a:ext>
                  </a:extLst>
                </a:gridCol>
                <a:gridCol w="747498">
                  <a:extLst>
                    <a:ext uri="{9D8B030D-6E8A-4147-A177-3AD203B41FA5}">
                      <a16:colId xmlns:a16="http://schemas.microsoft.com/office/drawing/2014/main" val="3553527865"/>
                    </a:ext>
                  </a:extLst>
                </a:gridCol>
                <a:gridCol w="747498">
                  <a:extLst>
                    <a:ext uri="{9D8B030D-6E8A-4147-A177-3AD203B41FA5}">
                      <a16:colId xmlns:a16="http://schemas.microsoft.com/office/drawing/2014/main" val="1500087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3</a:t>
                      </a:r>
                      <a:r>
                        <a:rPr lang="ko-KR" altLang="en-US" sz="1050"/>
                        <a:t>월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4</a:t>
                      </a:r>
                      <a:r>
                        <a:rPr lang="ko-KR" altLang="en-US" sz="1050"/>
                        <a:t>월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5</a:t>
                      </a:r>
                      <a:r>
                        <a:rPr lang="ko-KR" altLang="en-US" sz="1050"/>
                        <a:t>월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6</a:t>
                      </a:r>
                      <a:r>
                        <a:rPr lang="ko-KR" altLang="en-US" sz="1050"/>
                        <a:t>월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7</a:t>
                      </a:r>
                      <a:r>
                        <a:rPr lang="ko-KR" altLang="en-US" sz="1050"/>
                        <a:t>월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8</a:t>
                      </a:r>
                      <a:r>
                        <a:rPr lang="ko-KR" altLang="en-US" sz="1050"/>
                        <a:t>월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9</a:t>
                      </a:r>
                      <a:r>
                        <a:rPr lang="ko-KR" altLang="en-US" sz="1050"/>
                        <a:t>월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10</a:t>
                      </a:r>
                      <a:r>
                        <a:rPr lang="ko-KR" altLang="en-US" sz="1050"/>
                        <a:t>월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11</a:t>
                      </a:r>
                      <a:r>
                        <a:rPr lang="ko-KR" altLang="en-US" sz="1050"/>
                        <a:t>월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0557039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050"/>
                        <a:t>문화부 활동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ICPC</a:t>
                      </a:r>
                    </a:p>
                    <a:p>
                      <a:pPr algn="ctr" latinLnBrk="1"/>
                      <a:r>
                        <a:rPr lang="ko-KR" altLang="en-US" sz="1050"/>
                        <a:t>팀</a:t>
                      </a:r>
                      <a:r>
                        <a:rPr lang="en-US" altLang="ko-KR" sz="1050"/>
                        <a:t> </a:t>
                      </a:r>
                      <a:r>
                        <a:rPr lang="ko-KR" altLang="en-US" sz="1050"/>
                        <a:t>등록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 ICPC</a:t>
                      </a:r>
                    </a:p>
                    <a:p>
                      <a:pPr algn="ctr" latinLnBrk="1"/>
                      <a:r>
                        <a:rPr lang="ko-KR" altLang="en-US" sz="1050"/>
                        <a:t>한국</a:t>
                      </a:r>
                      <a:endParaRPr lang="en-US" altLang="ko-KR" sz="1050"/>
                    </a:p>
                    <a:p>
                      <a:pPr algn="ctr" latinLnBrk="1"/>
                      <a:r>
                        <a:rPr lang="ko-KR" altLang="en-US" sz="1050"/>
                        <a:t>온라인</a:t>
                      </a:r>
                      <a:endParaRPr lang="en-US" altLang="ko-KR" sz="1050"/>
                    </a:p>
                    <a:p>
                      <a:pPr algn="ctr" latinLnBrk="1"/>
                      <a:r>
                        <a:rPr lang="ko-KR" altLang="en-US" sz="1050"/>
                        <a:t>예선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5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/>
                        <a:t>ICPC </a:t>
                      </a:r>
                    </a:p>
                    <a:p>
                      <a:pPr algn="ctr" latinLnBrk="1"/>
                      <a:r>
                        <a:rPr lang="ko-KR" altLang="en-US" sz="1050"/>
                        <a:t>한국 </a:t>
                      </a:r>
                      <a:endParaRPr lang="en-US" altLang="ko-KR" sz="1050"/>
                    </a:p>
                    <a:p>
                      <a:pPr algn="ctr" latinLnBrk="1"/>
                      <a:r>
                        <a:rPr lang="ko-KR" altLang="en-US" sz="1050"/>
                        <a:t>본선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874564"/>
                  </a:ext>
                </a:extLst>
              </a:tr>
            </a:tbl>
          </a:graphicData>
        </a:graphic>
      </p:graphicFrame>
      <p:sp>
        <p:nvSpPr>
          <p:cNvPr id="30" name="내용 개체 틀 2">
            <a:extLst>
              <a:ext uri="{FF2B5EF4-FFF2-40B4-BE49-F238E27FC236}">
                <a16:creationId xmlns:a16="http://schemas.microsoft.com/office/drawing/2014/main" id="{24B584DD-1BAD-492E-9BFA-BD97CC922B2A}"/>
              </a:ext>
            </a:extLst>
          </p:cNvPr>
          <p:cNvSpPr txBox="1">
            <a:spLocks/>
          </p:cNvSpPr>
          <p:nvPr/>
        </p:nvSpPr>
        <p:spPr>
          <a:xfrm>
            <a:off x="5198992" y="555879"/>
            <a:ext cx="6570642" cy="1407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3600" b="1"/>
              <a:t>목표</a:t>
            </a:r>
            <a:r>
              <a:rPr lang="en-US" altLang="ko-KR" sz="3600"/>
              <a:t> </a:t>
            </a:r>
          </a:p>
          <a:p>
            <a:r>
              <a:rPr lang="ko-KR" altLang="en-US" sz="1600"/>
              <a:t>세계 유수 대학들이 경쟁하는 프로그래밍 대회에 도전하며 </a:t>
            </a:r>
            <a:r>
              <a:rPr lang="ko-KR" altLang="en-US" sz="1600" b="1">
                <a:solidFill>
                  <a:schemeClr val="accent1">
                    <a:lumMod val="40000"/>
                    <a:lumOff val="60000"/>
                  </a:schemeClr>
                </a:solidFill>
              </a:rPr>
              <a:t>실력 증진</a:t>
            </a:r>
            <a:endParaRPr lang="en-US" altLang="ko-KR" sz="1600" b="1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US" altLang="ko-KR" sz="1600"/>
              <a:t>4</a:t>
            </a:r>
            <a:r>
              <a:rPr lang="ko-KR" altLang="en-US" sz="1600"/>
              <a:t>차 산업혁명 기반의 해양강국 달성을 위한 사관생도들의 </a:t>
            </a:r>
            <a:r>
              <a:rPr lang="ko-KR" altLang="en-US" sz="1600" b="1">
                <a:solidFill>
                  <a:schemeClr val="accent1">
                    <a:lumMod val="40000"/>
                    <a:lumOff val="60000"/>
                  </a:schemeClr>
                </a:solidFill>
              </a:rPr>
              <a:t>노력 홍보</a:t>
            </a:r>
            <a:endParaRPr lang="en-US" altLang="ko-KR" sz="1600" b="1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7" name="내용 개체 틀 2">
            <a:extLst>
              <a:ext uri="{FF2B5EF4-FFF2-40B4-BE49-F238E27FC236}">
                <a16:creationId xmlns:a16="http://schemas.microsoft.com/office/drawing/2014/main" id="{4AE29480-9F1E-4791-ACF6-3DA9806F53D2}"/>
              </a:ext>
            </a:extLst>
          </p:cNvPr>
          <p:cNvSpPr txBox="1">
            <a:spLocks/>
          </p:cNvSpPr>
          <p:nvPr/>
        </p:nvSpPr>
        <p:spPr>
          <a:xfrm>
            <a:off x="5198992" y="2484826"/>
            <a:ext cx="6458286" cy="6284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3600" b="1"/>
              <a:t>활동 계획</a:t>
            </a:r>
            <a:endParaRPr lang="en-US" altLang="ko-KR" sz="1600" b="1"/>
          </a:p>
        </p:txBody>
      </p:sp>
    </p:spTree>
    <p:extLst>
      <p:ext uri="{BB962C8B-B14F-4D97-AF65-F5344CB8AC3E}">
        <p14:creationId xmlns:p14="http://schemas.microsoft.com/office/powerpoint/2010/main" val="13750605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AD55A5-56A3-4721-8FF9-05EF3C502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4996" y="31632"/>
            <a:ext cx="3732244" cy="103038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/>
              <a:t>교관 소개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CEE05D-F25C-4EC3-B527-D9C999E3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652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F036726-0C05-446E-91C3-B986EBEA05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7402" y="438538"/>
            <a:ext cx="6710184" cy="6002060"/>
          </a:xfrm>
          <a:prstGeom prst="rect">
            <a:avLst/>
          </a:prstGeom>
          <a:solidFill>
            <a:schemeClr val="bg1">
              <a:alpha val="4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310ABCD-C34B-42D1-9BEB-47755A3EA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285" y="650014"/>
            <a:ext cx="3367217" cy="326602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내용 개체 틀 6" descr="사람, 남자, 서있는이(가) 표시된 사진&#10;&#10;자동 생성된 설명">
            <a:extLst>
              <a:ext uri="{FF2B5EF4-FFF2-40B4-BE49-F238E27FC236}">
                <a16:creationId xmlns:a16="http://schemas.microsoft.com/office/drawing/2014/main" id="{707472BC-4B0C-4703-B17C-0E3B589A72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39" y="810881"/>
            <a:ext cx="2945339" cy="2945339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F38AB6A2-89F7-43B5-B608-50DFC740D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2946" y="650014"/>
            <a:ext cx="2765758" cy="2136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그림 7" descr="텍스트, 사람, 스크린샷, 사람들이(가) 표시된 사진&#10;&#10;자동 생성된 설명">
            <a:extLst>
              <a:ext uri="{FF2B5EF4-FFF2-40B4-BE49-F238E27FC236}">
                <a16:creationId xmlns:a16="http://schemas.microsoft.com/office/drawing/2014/main" id="{FDC8BCDE-C712-45AC-BEE8-A37BA231D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8776" y="810882"/>
            <a:ext cx="1943780" cy="1812575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6585B74-DAF6-470E-B2F3-B5530A709A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285" y="4088215"/>
            <a:ext cx="3367217" cy="212485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내용 개체 틀 3" descr="사람, 서있는, 그룹, 가장이(가) 표시된 사진&#10;&#10;자동 생성된 설명">
            <a:extLst>
              <a:ext uri="{FF2B5EF4-FFF2-40B4-BE49-F238E27FC236}">
                <a16:creationId xmlns:a16="http://schemas.microsoft.com/office/drawing/2014/main" id="{30C81C4C-6964-413C-9A78-77D835AC19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579" y="4279769"/>
            <a:ext cx="2544459" cy="1762038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30BAD96F-CE2F-4682-99B8-0DD9E6AE2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2946" y="2947051"/>
            <a:ext cx="2765758" cy="326602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337070B-BB91-4911-9D96-EAFBA39EE6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053" y="3096468"/>
            <a:ext cx="2217226" cy="2956302"/>
          </a:xfrm>
          <a:prstGeom prst="rect">
            <a:avLst/>
          </a:prstGeom>
        </p:spPr>
      </p:pic>
      <p:graphicFrame>
        <p:nvGraphicFramePr>
          <p:cNvPr id="17" name="표 17">
            <a:extLst>
              <a:ext uri="{FF2B5EF4-FFF2-40B4-BE49-F238E27FC236}">
                <a16:creationId xmlns:a16="http://schemas.microsoft.com/office/drawing/2014/main" id="{66751810-7656-4948-BDBA-878EE96FFDEA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31255502"/>
              </p:ext>
            </p:extLst>
          </p:nvPr>
        </p:nvGraphicFramePr>
        <p:xfrm>
          <a:off x="7745405" y="3933624"/>
          <a:ext cx="4293511" cy="27311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487">
                  <a:extLst>
                    <a:ext uri="{9D8B030D-6E8A-4147-A177-3AD203B41FA5}">
                      <a16:colId xmlns:a16="http://schemas.microsoft.com/office/drawing/2014/main" val="3214335036"/>
                    </a:ext>
                  </a:extLst>
                </a:gridCol>
                <a:gridCol w="209123">
                  <a:extLst>
                    <a:ext uri="{9D8B030D-6E8A-4147-A177-3AD203B41FA5}">
                      <a16:colId xmlns:a16="http://schemas.microsoft.com/office/drawing/2014/main" val="3797187379"/>
                    </a:ext>
                  </a:extLst>
                </a:gridCol>
                <a:gridCol w="430547">
                  <a:extLst>
                    <a:ext uri="{9D8B030D-6E8A-4147-A177-3AD203B41FA5}">
                      <a16:colId xmlns:a16="http://schemas.microsoft.com/office/drawing/2014/main" val="3484652434"/>
                    </a:ext>
                  </a:extLst>
                </a:gridCol>
                <a:gridCol w="3239354">
                  <a:extLst>
                    <a:ext uri="{9D8B030D-6E8A-4147-A177-3AD203B41FA5}">
                      <a16:colId xmlns:a16="http://schemas.microsoft.com/office/drawing/2014/main" val="967750342"/>
                    </a:ext>
                  </a:extLst>
                </a:gridCol>
              </a:tblGrid>
              <a:tr h="23441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2007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한국정보올림피아드</a:t>
                      </a:r>
                      <a:r>
                        <a:rPr lang="en-US" altLang="ko-KR" sz="900"/>
                        <a:t>(KOI) </a:t>
                      </a:r>
                      <a:r>
                        <a:rPr lang="ko-KR" altLang="en-US" sz="900"/>
                        <a:t>동상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376432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2008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~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2012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/>
                        <a:t>한국정보올림피아드</a:t>
                      </a:r>
                      <a:r>
                        <a:rPr lang="en-US" altLang="ko-KR" sz="900"/>
                        <a:t>(KOI) </a:t>
                      </a:r>
                      <a:r>
                        <a:rPr lang="ko-KR" altLang="en-US" sz="900"/>
                        <a:t>은상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697122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2012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아시아태평양정보올림피아드 </a:t>
                      </a:r>
                      <a:r>
                        <a:rPr lang="en-US" altLang="ko-KR" sz="900"/>
                        <a:t>(APIO) </a:t>
                      </a:r>
                      <a:r>
                        <a:rPr lang="ko-KR" altLang="en-US" sz="900"/>
                        <a:t>동메달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106587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2013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대학생프로그래밍경시</a:t>
                      </a:r>
                      <a:r>
                        <a:rPr lang="en-US" altLang="ko-KR" sz="900"/>
                        <a:t>(ICPC) </a:t>
                      </a:r>
                      <a:r>
                        <a:rPr lang="ko-KR" altLang="en-US" sz="900"/>
                        <a:t>한국 지역본선 대상</a:t>
                      </a:r>
                      <a:r>
                        <a:rPr lang="en-US" altLang="ko-KR" sz="900"/>
                        <a:t>(</a:t>
                      </a:r>
                      <a:r>
                        <a:rPr lang="ko-KR" altLang="en-US" sz="900"/>
                        <a:t>대통령상</a:t>
                      </a:r>
                      <a:r>
                        <a:rPr lang="en-US" altLang="ko-KR" sz="900"/>
                        <a:t>)</a:t>
                      </a:r>
                      <a:endParaRPr lang="ko-KR" altLang="en-US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646792"/>
                  </a:ext>
                </a:extLst>
              </a:tr>
              <a:tr h="25565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2014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대학생프로그래밍경시</a:t>
                      </a:r>
                      <a:r>
                        <a:rPr lang="en-US" altLang="ko-KR" sz="900"/>
                        <a:t>(ICPC) World Final 28</a:t>
                      </a:r>
                      <a:r>
                        <a:rPr lang="ko-KR" altLang="en-US" sz="900"/>
                        <a:t>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4467912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대학생프로그래밍경시</a:t>
                      </a:r>
                      <a:r>
                        <a:rPr lang="en-US" altLang="ko-KR" sz="900"/>
                        <a:t>(ICPC)</a:t>
                      </a:r>
                      <a:r>
                        <a:rPr lang="ko-KR" altLang="en-US" sz="900"/>
                        <a:t> 한국 지역본선 금상</a:t>
                      </a:r>
                      <a:endParaRPr lang="en-US" altLang="ko-KR" sz="900"/>
                    </a:p>
                    <a:p>
                      <a:pPr latinLnBrk="1"/>
                      <a:r>
                        <a:rPr lang="en-US" altLang="ko-KR" sz="900"/>
                        <a:t>(</a:t>
                      </a:r>
                      <a:r>
                        <a:rPr lang="ko-KR" altLang="en-US" sz="900"/>
                        <a:t>미래창조과학부장관상</a:t>
                      </a:r>
                      <a:r>
                        <a:rPr lang="en-US" altLang="ko-KR" sz="90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848082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대학생프로그래밍경시</a:t>
                      </a:r>
                      <a:r>
                        <a:rPr lang="en-US" altLang="ko-KR" sz="900"/>
                        <a:t>(ICPC) </a:t>
                      </a:r>
                      <a:r>
                        <a:rPr lang="ko-KR" altLang="en-US" sz="900"/>
                        <a:t>인도네시아 지역본선 </a:t>
                      </a:r>
                      <a:r>
                        <a:rPr lang="en-US" altLang="ko-KR" sz="900"/>
                        <a:t>2</a:t>
                      </a:r>
                      <a:r>
                        <a:rPr lang="ko-KR" altLang="en-US" sz="900"/>
                        <a:t>위</a:t>
                      </a:r>
                      <a:endParaRPr lang="en-US" altLang="ko-KR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0010963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2015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대학생프로그래밍경시</a:t>
                      </a:r>
                      <a:r>
                        <a:rPr lang="en-US" altLang="ko-KR" sz="900"/>
                        <a:t>(ICPC) World Final </a:t>
                      </a:r>
                      <a:r>
                        <a:rPr lang="ko-KR" altLang="en-US" sz="900"/>
                        <a:t>동메달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062439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2016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제 </a:t>
                      </a:r>
                      <a:r>
                        <a:rPr lang="en-US" altLang="ko-KR" sz="900"/>
                        <a:t>1, 2</a:t>
                      </a:r>
                      <a:r>
                        <a:rPr lang="ko-KR" altLang="en-US" sz="900"/>
                        <a:t>회 삼성대학생프로그래밍경시 </a:t>
                      </a:r>
                      <a:r>
                        <a:rPr lang="en-US" altLang="ko-KR" sz="900"/>
                        <a:t>4</a:t>
                      </a:r>
                      <a:r>
                        <a:rPr lang="ko-KR" altLang="en-US" sz="900"/>
                        <a:t>등상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6588016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LG CNS CODE MONSTER 3</a:t>
                      </a:r>
                      <a:r>
                        <a:rPr lang="ko-KR" altLang="en-US" sz="900"/>
                        <a:t>등상</a:t>
                      </a:r>
                      <a:endParaRPr lang="en-US" altLang="ko-KR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264271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2018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KAKAO code Festival 5</a:t>
                      </a:r>
                      <a:r>
                        <a:rPr lang="ko-KR" altLang="en-US" sz="900"/>
                        <a:t>등상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6916117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85831052-E7E5-4813-A5DF-62D463DB5250}"/>
              </a:ext>
            </a:extLst>
          </p:cNvPr>
          <p:cNvSpPr txBox="1"/>
          <p:nvPr/>
        </p:nvSpPr>
        <p:spPr>
          <a:xfrm>
            <a:off x="7540155" y="869298"/>
            <a:ext cx="4206732" cy="3285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/>
              <a:t>인적사항</a:t>
            </a:r>
            <a:endParaRPr lang="en-US" altLang="ko-KR" sz="1600"/>
          </a:p>
          <a:p>
            <a:pPr>
              <a:lnSpc>
                <a:spcPct val="150000"/>
              </a:lnSpc>
            </a:pPr>
            <a:r>
              <a:rPr lang="ko-KR" altLang="en-US" sz="1000"/>
              <a:t>     </a:t>
            </a:r>
            <a:r>
              <a:rPr lang="en-US" altLang="ko-KR" sz="900"/>
              <a:t>- </a:t>
            </a:r>
            <a:r>
              <a:rPr lang="ko-KR" altLang="en-US" sz="900"/>
              <a:t> 계급</a:t>
            </a:r>
            <a:r>
              <a:rPr lang="en-US" altLang="ko-KR" sz="900"/>
              <a:t>/</a:t>
            </a:r>
            <a:r>
              <a:rPr lang="ko-KR" altLang="en-US" sz="900"/>
              <a:t>성명  </a:t>
            </a:r>
            <a:r>
              <a:rPr lang="en-US" altLang="ko-KR" sz="900"/>
              <a:t>: </a:t>
            </a:r>
            <a:r>
              <a:rPr lang="ko-KR" altLang="en-US" sz="900"/>
              <a:t>대위 이원철</a:t>
            </a:r>
            <a:endParaRPr lang="en-US" altLang="ko-KR" sz="900"/>
          </a:p>
          <a:p>
            <a:pPr>
              <a:lnSpc>
                <a:spcPct val="150000"/>
              </a:lnSpc>
            </a:pPr>
            <a:r>
              <a:rPr lang="ko-KR" altLang="en-US" sz="900"/>
              <a:t>     </a:t>
            </a:r>
            <a:r>
              <a:rPr lang="en-US" altLang="ko-KR" sz="900"/>
              <a:t>-  </a:t>
            </a:r>
            <a:r>
              <a:rPr lang="ko-KR" altLang="en-US" sz="900"/>
              <a:t>근무지</a:t>
            </a:r>
            <a:r>
              <a:rPr lang="en-US" altLang="ko-KR" sz="900"/>
              <a:t>/</a:t>
            </a:r>
            <a:r>
              <a:rPr lang="ko-KR" altLang="en-US" sz="900"/>
              <a:t>직책 </a:t>
            </a:r>
            <a:r>
              <a:rPr lang="en-US" altLang="ko-KR" sz="900"/>
              <a:t>: </a:t>
            </a:r>
            <a:r>
              <a:rPr lang="ko-KR" altLang="en-US" sz="900"/>
              <a:t>해군정보통신학교 취약점관리교관</a:t>
            </a:r>
            <a:endParaRPr lang="en-US" altLang="ko-KR" sz="900"/>
          </a:p>
          <a:p>
            <a:endParaRPr lang="en-US" altLang="ko-KR" sz="1000"/>
          </a:p>
          <a:p>
            <a:endParaRPr lang="en-US" altLang="ko-KR" sz="1100"/>
          </a:p>
          <a:p>
            <a:r>
              <a:rPr lang="ko-KR" altLang="en-US" sz="1600"/>
              <a:t>학력 및 경력사항</a:t>
            </a:r>
            <a:endParaRPr lang="en-US" altLang="ko-KR" sz="1600"/>
          </a:p>
          <a:p>
            <a:endParaRPr lang="en-US" altLang="ko-KR" sz="1100"/>
          </a:p>
          <a:p>
            <a:endParaRPr lang="en-US" altLang="ko-KR" sz="1100"/>
          </a:p>
          <a:p>
            <a:endParaRPr lang="en-US" altLang="ko-KR" sz="1100"/>
          </a:p>
          <a:p>
            <a:endParaRPr lang="en-US" altLang="ko-KR" sz="1100"/>
          </a:p>
          <a:p>
            <a:endParaRPr lang="en-US" altLang="ko-KR" sz="1100"/>
          </a:p>
          <a:p>
            <a:endParaRPr lang="en-US" altLang="ko-KR" sz="1100"/>
          </a:p>
          <a:p>
            <a:endParaRPr lang="en-US" altLang="ko-KR" sz="1100"/>
          </a:p>
          <a:p>
            <a:endParaRPr lang="en-US" altLang="ko-KR" sz="1100"/>
          </a:p>
          <a:p>
            <a:endParaRPr lang="en-US" altLang="ko-KR" sz="1100"/>
          </a:p>
          <a:p>
            <a:r>
              <a:rPr lang="ko-KR" altLang="en-US" sz="1600"/>
              <a:t>수상경력</a:t>
            </a:r>
            <a:endParaRPr lang="en-US" altLang="ko-KR"/>
          </a:p>
          <a:p>
            <a:endParaRPr lang="en-US" altLang="ko-KR" sz="1100"/>
          </a:p>
        </p:txBody>
      </p:sp>
      <p:graphicFrame>
        <p:nvGraphicFramePr>
          <p:cNvPr id="60" name="표 17">
            <a:extLst>
              <a:ext uri="{FF2B5EF4-FFF2-40B4-BE49-F238E27FC236}">
                <a16:creationId xmlns:a16="http://schemas.microsoft.com/office/drawing/2014/main" id="{02683489-D904-44DB-9C37-FBDE64EFE3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1855649"/>
              </p:ext>
            </p:extLst>
          </p:nvPr>
        </p:nvGraphicFramePr>
        <p:xfrm>
          <a:off x="7745405" y="2163630"/>
          <a:ext cx="4293511" cy="11933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487">
                  <a:extLst>
                    <a:ext uri="{9D8B030D-6E8A-4147-A177-3AD203B41FA5}">
                      <a16:colId xmlns:a16="http://schemas.microsoft.com/office/drawing/2014/main" val="3214335036"/>
                    </a:ext>
                  </a:extLst>
                </a:gridCol>
                <a:gridCol w="209123">
                  <a:extLst>
                    <a:ext uri="{9D8B030D-6E8A-4147-A177-3AD203B41FA5}">
                      <a16:colId xmlns:a16="http://schemas.microsoft.com/office/drawing/2014/main" val="3797187379"/>
                    </a:ext>
                  </a:extLst>
                </a:gridCol>
                <a:gridCol w="430547">
                  <a:extLst>
                    <a:ext uri="{9D8B030D-6E8A-4147-A177-3AD203B41FA5}">
                      <a16:colId xmlns:a16="http://schemas.microsoft.com/office/drawing/2014/main" val="3484652434"/>
                    </a:ext>
                  </a:extLst>
                </a:gridCol>
                <a:gridCol w="3239354">
                  <a:extLst>
                    <a:ext uri="{9D8B030D-6E8A-4147-A177-3AD203B41FA5}">
                      <a16:colId xmlns:a16="http://schemas.microsoft.com/office/drawing/2014/main" val="967750342"/>
                    </a:ext>
                  </a:extLst>
                </a:gridCol>
              </a:tblGrid>
              <a:tr h="23441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2020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~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현재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해군정보통신학교 취약점관리교관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376432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2017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~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2019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/>
                        <a:t>국방과학연구소 현역파견원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697122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2017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고려대학교 사이버국방학과 졸업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106587"/>
                  </a:ext>
                </a:extLst>
              </a:tr>
              <a:tr h="234414"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2016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삼성전자</a:t>
                      </a:r>
                      <a:r>
                        <a:rPr lang="en-US" altLang="ko-KR" sz="900"/>
                        <a:t>, </a:t>
                      </a:r>
                      <a:r>
                        <a:rPr lang="ko-KR" altLang="en-US" sz="900"/>
                        <a:t>삼성 </a:t>
                      </a:r>
                      <a:r>
                        <a:rPr lang="en-US" altLang="ko-KR" sz="900"/>
                        <a:t>SDS S</a:t>
                      </a:r>
                      <a:r>
                        <a:rPr lang="ko-KR" altLang="en-US" sz="900"/>
                        <a:t>직군</a:t>
                      </a:r>
                      <a:r>
                        <a:rPr lang="en-US" altLang="ko-KR" sz="900"/>
                        <a:t> </a:t>
                      </a:r>
                      <a:r>
                        <a:rPr lang="ko-KR" altLang="en-US" sz="900"/>
                        <a:t>대상 알고리즘 문제해결 강사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0646792"/>
                  </a:ext>
                </a:extLst>
              </a:tr>
              <a:tr h="25565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2014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/>
                        <a:t>~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/>
                        <a:t>2016</a:t>
                      </a:r>
                      <a:endParaRPr lang="ko-KR" altLang="en-US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대학생프로그래밍경시</a:t>
                      </a:r>
                      <a:r>
                        <a:rPr lang="en-US" altLang="ko-KR" sz="900"/>
                        <a:t>(ICPC) World Final 28</a:t>
                      </a:r>
                      <a:r>
                        <a:rPr lang="ko-KR" altLang="en-US" sz="900"/>
                        <a:t>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4467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5397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378</TotalTime>
  <Words>313</Words>
  <Application>Microsoft Office PowerPoint</Application>
  <PresentationFormat>와이드스크린</PresentationFormat>
  <Paragraphs>99</Paragraphs>
  <Slides>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맑은 고딕</vt:lpstr>
      <vt:lpstr>Arial</vt:lpstr>
      <vt:lpstr>Calibri</vt:lpstr>
      <vt:lpstr>Calibri Light</vt:lpstr>
      <vt:lpstr>Office 테마</vt:lpstr>
      <vt:lpstr>ICPC(International Collegiate Programming Contest)</vt:lpstr>
      <vt:lpstr>ICPC 문제 예시</vt:lpstr>
      <vt:lpstr>목표 및 활동 계획</vt:lpstr>
      <vt:lpstr>교관 소개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Won Cheol</dc:creator>
  <cp:lastModifiedBy>arizona95</cp:lastModifiedBy>
  <cp:revision>2</cp:revision>
  <dcterms:created xsi:type="dcterms:W3CDTF">2021-02-22T02:42:37Z</dcterms:created>
  <dcterms:modified xsi:type="dcterms:W3CDTF">2021-02-27T01:12:33Z</dcterms:modified>
</cp:coreProperties>
</file>

<file path=docProps/thumbnail.jpeg>
</file>